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29"/>
  </p:notesMasterIdLst>
  <p:sldIdLst>
    <p:sldId id="262" r:id="rId2"/>
    <p:sldId id="263" r:id="rId3"/>
    <p:sldId id="269" r:id="rId4"/>
    <p:sldId id="291" r:id="rId5"/>
    <p:sldId id="268" r:id="rId6"/>
    <p:sldId id="295" r:id="rId7"/>
    <p:sldId id="270" r:id="rId8"/>
    <p:sldId id="292" r:id="rId9"/>
    <p:sldId id="283" r:id="rId10"/>
    <p:sldId id="293" r:id="rId11"/>
    <p:sldId id="271" r:id="rId12"/>
    <p:sldId id="286" r:id="rId13"/>
    <p:sldId id="287" r:id="rId14"/>
    <p:sldId id="288" r:id="rId15"/>
    <p:sldId id="289" r:id="rId16"/>
    <p:sldId id="272" r:id="rId17"/>
    <p:sldId id="273" r:id="rId18"/>
    <p:sldId id="294" r:id="rId19"/>
    <p:sldId id="290" r:id="rId20"/>
    <p:sldId id="277" r:id="rId21"/>
    <p:sldId id="274" r:id="rId22"/>
    <p:sldId id="278" r:id="rId23"/>
    <p:sldId id="282" r:id="rId24"/>
    <p:sldId id="279" r:id="rId25"/>
    <p:sldId id="298" r:id="rId26"/>
    <p:sldId id="284" r:id="rId27"/>
    <p:sldId id="296" r:id="rId28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E5B99"/>
    <a:srgbClr val="B7B9BA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8025" autoAdjust="0"/>
    <p:restoredTop sz="94660"/>
  </p:normalViewPr>
  <p:slideViewPr>
    <p:cSldViewPr showGuides="1">
      <p:cViewPr varScale="1">
        <p:scale>
          <a:sx n="128" d="100"/>
          <a:sy n="128" d="100"/>
        </p:scale>
        <p:origin x="-96" y="-424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9/20/17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133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152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064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82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456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 dirty="0"/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50261"/>
            <a:ext cx="72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1" y="5511271"/>
            <a:ext cx="887413" cy="189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26/07/2013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ASD workshop l 27 January 2017 l Nicola Carmignani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9F09-C170-4E9C-B28C-EF50AB4E3A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13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l Nonlinear dynamics and collective effects in particle beam physics l Arcidosso 19-22 September 2017 l Nicola Carmignani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3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9" Type="http://schemas.microsoft.com/office/2007/relationships/hdphoto" Target="../media/hdphoto5.wdp"/><Relationship Id="rId7" Type="http://schemas.microsoft.com/office/2007/relationships/hdphoto" Target="../media/hdphoto4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jpeg"/><Relationship Id="rId5" Type="http://schemas.microsoft.com/office/2007/relationships/hdphoto" Target="../media/hdphoto3.wdp"/><Relationship Id="rId6" Type="http://schemas.openxmlformats.org/officeDocument/2006/relationships/image" Target="../media/image11.png"/><Relationship Id="rId7" Type="http://schemas.microsoft.com/office/2007/relationships/hdphoto" Target="../media/hdphoto4.wdp"/><Relationship Id="rId8" Type="http://schemas.openxmlformats.org/officeDocument/2006/relationships/image" Target="../media/image12.png"/><Relationship Id="rId9" Type="http://schemas.microsoft.com/office/2007/relationships/hdphoto" Target="../media/hdphoto5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95500"/>
            <a:ext cx="769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Sextupole</a:t>
            </a:r>
            <a:r>
              <a:rPr lang="en-GB" sz="2400" dirty="0"/>
              <a:t> calibrations via measurements of off-energy orbit response matrix and high order </a:t>
            </a:r>
            <a:r>
              <a:rPr lang="en-GB" sz="2400" dirty="0" smtClean="0"/>
              <a:t>dispersion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Nicola </a:t>
            </a:r>
            <a:r>
              <a:rPr lang="en-US" dirty="0" err="1" smtClean="0"/>
              <a:t>Carmignani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Some preliminary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Road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Measurements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03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7380"/>
            <a:ext cx="4608512" cy="3359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Simulation and fit of the </a:t>
            </a:r>
            <a:r>
              <a:rPr lang="en-US" sz="1600" b="0" dirty="0">
                <a:solidFill>
                  <a:schemeClr val="tx2"/>
                </a:solidFill>
              </a:rPr>
              <a:t>off-energy </a:t>
            </a:r>
            <a:r>
              <a:rPr lang="en-US" sz="1600" b="0" dirty="0" smtClean="0">
                <a:solidFill>
                  <a:schemeClr val="tx2"/>
                </a:solidFill>
              </a:rPr>
              <a:t>ORM for several different energy deviations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Compute the chromatic functions from the effective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Repeat after varying the strength of some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correctors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Extract the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strengths from the difference between the chromatic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Chose the best energy deviation that retrieve the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values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sp>
        <p:nvSpPr>
          <p:cNvPr id="8" name="Rectangle 7"/>
          <p:cNvSpPr/>
          <p:nvPr/>
        </p:nvSpPr>
        <p:spPr>
          <a:xfrm>
            <a:off x="602400" y="638770"/>
            <a:ext cx="838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b="1" dirty="0">
                <a:solidFill>
                  <a:prstClr val="black"/>
                </a:solidFill>
              </a:rPr>
              <a:t>We want to measure ORM using a frequency shift large enough </a:t>
            </a:r>
            <a:r>
              <a:rPr lang="en-US" b="1" dirty="0" smtClean="0">
                <a:solidFill>
                  <a:prstClr val="black"/>
                </a:solidFill>
              </a:rPr>
              <a:t>to</a:t>
            </a:r>
            <a:r>
              <a:rPr lang="en-US" b="1" dirty="0" smtClean="0">
                <a:solidFill>
                  <a:prstClr val="black"/>
                </a:solidFill>
              </a:rPr>
              <a:t> observe a measurable </a:t>
            </a:r>
            <a:r>
              <a:rPr lang="en-US" b="1" dirty="0" smtClean="0">
                <a:solidFill>
                  <a:prstClr val="black"/>
                </a:solidFill>
              </a:rPr>
              <a:t>variation of the </a:t>
            </a:r>
            <a:r>
              <a:rPr lang="en-US" b="1" dirty="0" err="1" smtClean="0">
                <a:solidFill>
                  <a:prstClr val="black"/>
                </a:solidFill>
              </a:rPr>
              <a:t>β</a:t>
            </a:r>
            <a:r>
              <a:rPr lang="en-US" b="1" dirty="0" smtClean="0">
                <a:solidFill>
                  <a:prstClr val="black"/>
                </a:solidFill>
              </a:rPr>
              <a:t> functions but </a:t>
            </a:r>
            <a:r>
              <a:rPr lang="en-US" b="1" dirty="0">
                <a:solidFill>
                  <a:prstClr val="black"/>
                </a:solidFill>
              </a:rPr>
              <a:t>small enough </a:t>
            </a:r>
            <a:r>
              <a:rPr lang="en-US" b="1" dirty="0" smtClean="0">
                <a:solidFill>
                  <a:prstClr val="black"/>
                </a:solidFill>
              </a:rPr>
              <a:t>to</a:t>
            </a:r>
            <a:r>
              <a:rPr lang="en-US" b="1" dirty="0" smtClean="0">
                <a:solidFill>
                  <a:prstClr val="black"/>
                </a:solidFill>
              </a:rPr>
              <a:t> remain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in the linear regime. With simulations we seek the best energy deviation.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9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7380"/>
            <a:ext cx="4608512" cy="3359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Simulation and fit of the </a:t>
            </a:r>
            <a:r>
              <a:rPr lang="en-US" sz="1600" dirty="0">
                <a:solidFill>
                  <a:schemeClr val="tx1"/>
                </a:solidFill>
              </a:rPr>
              <a:t>off-energy </a:t>
            </a:r>
            <a:r>
              <a:rPr lang="en-US" sz="1600" dirty="0" smtClean="0">
                <a:solidFill>
                  <a:schemeClr val="tx1"/>
                </a:solidFill>
              </a:rPr>
              <a:t>ORM for several different energy deviations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Compute the chromatic functions from the effective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Repeat after varying the strength of some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correctors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Extract the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strengths from the difference between the chromatic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Chose the best energy deviation that retrieve the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values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>
          <a:xfrm>
            <a:off x="5580112" y="1639472"/>
            <a:ext cx="2900504" cy="1865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>
          <a:xfrm>
            <a:off x="5580298" y="3583688"/>
            <a:ext cx="2901395" cy="1866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97640" y="1711014"/>
            <a:ext cx="936105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 </a:t>
            </a:r>
            <a:r>
              <a:rPr lang="en-US" sz="1400" dirty="0" smtClean="0"/>
              <a:t>= +1%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97640" y="3656533"/>
            <a:ext cx="809849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 </a:t>
            </a:r>
            <a:r>
              <a:rPr lang="en-US" sz="1400" dirty="0" smtClean="0"/>
              <a:t>= -1%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678600" y="638770"/>
            <a:ext cx="838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</a:rPr>
              <a:t>We want to measure ORM using a frequency shift large enough </a:t>
            </a:r>
            <a:r>
              <a:rPr lang="en-US" dirty="0" smtClean="0">
                <a:solidFill>
                  <a:prstClr val="black"/>
                </a:solidFill>
              </a:rPr>
              <a:t>to</a:t>
            </a:r>
            <a:r>
              <a:rPr lang="en-US" dirty="0" smtClean="0">
                <a:solidFill>
                  <a:prstClr val="black"/>
                </a:solidFill>
              </a:rPr>
              <a:t> observe a measurable </a:t>
            </a:r>
            <a:r>
              <a:rPr lang="en-US" dirty="0" smtClean="0">
                <a:solidFill>
                  <a:prstClr val="black"/>
                </a:solidFill>
              </a:rPr>
              <a:t>variation of the </a:t>
            </a:r>
            <a:r>
              <a:rPr lang="en-US" dirty="0" err="1" smtClean="0">
                <a:solidFill>
                  <a:prstClr val="black"/>
                </a:solidFill>
              </a:rPr>
              <a:t>β</a:t>
            </a:r>
            <a:r>
              <a:rPr lang="en-US" dirty="0" smtClean="0">
                <a:solidFill>
                  <a:prstClr val="black"/>
                </a:solidFill>
              </a:rPr>
              <a:t> functions but </a:t>
            </a:r>
            <a:r>
              <a:rPr lang="en-US" dirty="0">
                <a:solidFill>
                  <a:prstClr val="black"/>
                </a:solidFill>
              </a:rPr>
              <a:t>small enough </a:t>
            </a:r>
            <a:r>
              <a:rPr lang="en-US" dirty="0" smtClean="0">
                <a:solidFill>
                  <a:prstClr val="black"/>
                </a:solidFill>
              </a:rPr>
              <a:t>to</a:t>
            </a:r>
            <a:r>
              <a:rPr lang="en-US" dirty="0" smtClean="0">
                <a:solidFill>
                  <a:prstClr val="black"/>
                </a:solidFill>
              </a:rPr>
              <a:t> remain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the linear regime. With simulations we seek the best energy deviation.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6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7380"/>
            <a:ext cx="4608512" cy="3359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Simulation and fit of the </a:t>
            </a:r>
            <a:r>
              <a:rPr lang="en-US" sz="1600" b="0" dirty="0">
                <a:solidFill>
                  <a:schemeClr val="tx2"/>
                </a:solidFill>
              </a:rPr>
              <a:t>off-energy </a:t>
            </a:r>
            <a:r>
              <a:rPr lang="en-US" sz="1600" b="0" dirty="0" smtClean="0">
                <a:solidFill>
                  <a:schemeClr val="tx2"/>
                </a:solidFill>
              </a:rPr>
              <a:t>ORM for several different energy deviations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Compute the chromatic functions from the effective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Repeat after varying the strength of some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correctors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Extract the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strengths from the difference between the chromatic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Chose the best energy deviation that retrieve the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values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>
          <a:xfrm>
            <a:off x="4944551" y="1856852"/>
            <a:ext cx="4199449" cy="31464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8600" y="638770"/>
            <a:ext cx="838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</a:rPr>
              <a:t>We want to measure ORM using a frequency shift large enough </a:t>
            </a:r>
            <a:r>
              <a:rPr lang="en-US" dirty="0" smtClean="0">
                <a:solidFill>
                  <a:prstClr val="black"/>
                </a:solidFill>
              </a:rPr>
              <a:t>to</a:t>
            </a:r>
            <a:r>
              <a:rPr lang="en-US" dirty="0" smtClean="0">
                <a:solidFill>
                  <a:prstClr val="black"/>
                </a:solidFill>
              </a:rPr>
              <a:t> observe a measurable </a:t>
            </a:r>
            <a:r>
              <a:rPr lang="en-US" dirty="0" smtClean="0">
                <a:solidFill>
                  <a:prstClr val="black"/>
                </a:solidFill>
              </a:rPr>
              <a:t>variation of the </a:t>
            </a:r>
            <a:r>
              <a:rPr lang="en-US" dirty="0" err="1" smtClean="0">
                <a:solidFill>
                  <a:prstClr val="black"/>
                </a:solidFill>
              </a:rPr>
              <a:t>β</a:t>
            </a:r>
            <a:r>
              <a:rPr lang="en-US" dirty="0" smtClean="0">
                <a:solidFill>
                  <a:prstClr val="black"/>
                </a:solidFill>
              </a:rPr>
              <a:t> functions but </a:t>
            </a:r>
            <a:r>
              <a:rPr lang="en-US" dirty="0">
                <a:solidFill>
                  <a:prstClr val="black"/>
                </a:solidFill>
              </a:rPr>
              <a:t>small enough </a:t>
            </a:r>
            <a:r>
              <a:rPr lang="en-US" dirty="0" smtClean="0">
                <a:solidFill>
                  <a:prstClr val="black"/>
                </a:solidFill>
              </a:rPr>
              <a:t>to</a:t>
            </a:r>
            <a:r>
              <a:rPr lang="en-US" dirty="0" smtClean="0">
                <a:solidFill>
                  <a:prstClr val="black"/>
                </a:solidFill>
              </a:rPr>
              <a:t> remain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the linear regime. With simulations we seek the best energy deviation.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58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7380"/>
            <a:ext cx="4608512" cy="3359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Simulation and fit of the </a:t>
            </a:r>
            <a:r>
              <a:rPr lang="en-US" sz="1600" b="0" dirty="0">
                <a:solidFill>
                  <a:schemeClr val="tx2"/>
                </a:solidFill>
              </a:rPr>
              <a:t>off-energy </a:t>
            </a:r>
            <a:r>
              <a:rPr lang="en-US" sz="1600" b="0" dirty="0" smtClean="0">
                <a:solidFill>
                  <a:schemeClr val="tx2"/>
                </a:solidFill>
              </a:rPr>
              <a:t>ORM for several different energy deviations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Compute the chromatic functions from the effective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Repeat after varying the strength of some </a:t>
            </a:r>
            <a:r>
              <a:rPr lang="en-US" sz="1600" dirty="0" err="1" smtClean="0">
                <a:solidFill>
                  <a:schemeClr val="tx1"/>
                </a:solidFill>
              </a:rPr>
              <a:t>sextupole</a:t>
            </a:r>
            <a:r>
              <a:rPr lang="en-US" sz="1600" dirty="0" smtClean="0">
                <a:solidFill>
                  <a:schemeClr val="tx1"/>
                </a:solidFill>
              </a:rPr>
              <a:t> correctors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Extract the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strengths from the difference between the chromatic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Chose the best energy deviation that retrieve the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values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>
          <a:xfrm>
            <a:off x="4932040" y="1849389"/>
            <a:ext cx="4211960" cy="31558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8600" y="638770"/>
            <a:ext cx="838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</a:rPr>
              <a:t>We want to measure ORM using a frequency shift large enough </a:t>
            </a:r>
            <a:r>
              <a:rPr lang="en-US" dirty="0" smtClean="0">
                <a:solidFill>
                  <a:prstClr val="black"/>
                </a:solidFill>
              </a:rPr>
              <a:t>to</a:t>
            </a:r>
            <a:r>
              <a:rPr lang="en-US" dirty="0" smtClean="0">
                <a:solidFill>
                  <a:prstClr val="black"/>
                </a:solidFill>
              </a:rPr>
              <a:t> observe a measurable </a:t>
            </a:r>
            <a:r>
              <a:rPr lang="en-US" dirty="0" smtClean="0">
                <a:solidFill>
                  <a:prstClr val="black"/>
                </a:solidFill>
              </a:rPr>
              <a:t>variation of the </a:t>
            </a:r>
            <a:r>
              <a:rPr lang="en-US" dirty="0" err="1" smtClean="0">
                <a:solidFill>
                  <a:prstClr val="black"/>
                </a:solidFill>
              </a:rPr>
              <a:t>β</a:t>
            </a:r>
            <a:r>
              <a:rPr lang="en-US" dirty="0" smtClean="0">
                <a:solidFill>
                  <a:prstClr val="black"/>
                </a:solidFill>
              </a:rPr>
              <a:t> functions but </a:t>
            </a:r>
            <a:r>
              <a:rPr lang="en-US" dirty="0">
                <a:solidFill>
                  <a:prstClr val="black"/>
                </a:solidFill>
              </a:rPr>
              <a:t>small enough </a:t>
            </a:r>
            <a:r>
              <a:rPr lang="en-US" dirty="0" smtClean="0">
                <a:solidFill>
                  <a:prstClr val="black"/>
                </a:solidFill>
              </a:rPr>
              <a:t>to</a:t>
            </a:r>
            <a:r>
              <a:rPr lang="en-US" dirty="0" smtClean="0">
                <a:solidFill>
                  <a:prstClr val="black"/>
                </a:solidFill>
              </a:rPr>
              <a:t> remain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the linear regime. With simulations we seek the best energy deviation.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4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7380"/>
            <a:ext cx="4608512" cy="3359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Simulation and fit of the </a:t>
            </a:r>
            <a:r>
              <a:rPr lang="en-US" sz="1600" b="0" dirty="0">
                <a:solidFill>
                  <a:schemeClr val="tx2"/>
                </a:solidFill>
              </a:rPr>
              <a:t>off-energy </a:t>
            </a:r>
            <a:r>
              <a:rPr lang="en-US" sz="1600" b="0" dirty="0" smtClean="0">
                <a:solidFill>
                  <a:schemeClr val="tx2"/>
                </a:solidFill>
              </a:rPr>
              <a:t>ORM for several different energy deviations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Compute the chromatic functions from the effective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2"/>
                </a:solidFill>
              </a:rPr>
              <a:t>Repeat after varying the strength of some </a:t>
            </a:r>
            <a:r>
              <a:rPr lang="en-US" sz="1600" b="0" dirty="0" err="1" smtClean="0">
                <a:solidFill>
                  <a:schemeClr val="tx2"/>
                </a:solidFill>
              </a:rPr>
              <a:t>sextupole</a:t>
            </a:r>
            <a:r>
              <a:rPr lang="en-US" sz="1600" b="0" dirty="0" smtClean="0">
                <a:solidFill>
                  <a:schemeClr val="tx2"/>
                </a:solidFill>
              </a:rPr>
              <a:t> correctors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Extract the </a:t>
            </a:r>
            <a:r>
              <a:rPr lang="en-US" sz="1600" dirty="0" err="1" smtClean="0">
                <a:solidFill>
                  <a:schemeClr val="tx1"/>
                </a:solidFill>
              </a:rPr>
              <a:t>sextupole</a:t>
            </a:r>
            <a:r>
              <a:rPr lang="en-US" sz="1600" dirty="0" smtClean="0">
                <a:solidFill>
                  <a:schemeClr val="tx1"/>
                </a:solidFill>
              </a:rPr>
              <a:t> strengths from the difference between the chromatic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Chose the best energy deviation that retrieve the </a:t>
            </a:r>
            <a:r>
              <a:rPr lang="en-US" sz="1600" dirty="0" err="1" smtClean="0">
                <a:solidFill>
                  <a:schemeClr val="tx1"/>
                </a:solidFill>
              </a:rPr>
              <a:t>sextupole</a:t>
            </a:r>
            <a:r>
              <a:rPr lang="en-US" sz="1600" dirty="0" smtClean="0">
                <a:solidFill>
                  <a:schemeClr val="tx1"/>
                </a:solidFill>
              </a:rPr>
              <a:t> values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976897" y="1849388"/>
            <a:ext cx="4167103" cy="31549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8600" y="638770"/>
            <a:ext cx="838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</a:rPr>
              <a:t>We want to measure ORM using a frequency shift large enough </a:t>
            </a:r>
            <a:r>
              <a:rPr lang="en-US" dirty="0" smtClean="0">
                <a:solidFill>
                  <a:prstClr val="black"/>
                </a:solidFill>
              </a:rPr>
              <a:t>to</a:t>
            </a:r>
            <a:r>
              <a:rPr lang="en-US" dirty="0" smtClean="0">
                <a:solidFill>
                  <a:prstClr val="black"/>
                </a:solidFill>
              </a:rPr>
              <a:t> observe a measurable </a:t>
            </a:r>
            <a:r>
              <a:rPr lang="en-US" dirty="0" smtClean="0">
                <a:solidFill>
                  <a:prstClr val="black"/>
                </a:solidFill>
              </a:rPr>
              <a:t>variation of the </a:t>
            </a:r>
            <a:r>
              <a:rPr lang="en-US" dirty="0" err="1" smtClean="0">
                <a:solidFill>
                  <a:prstClr val="black"/>
                </a:solidFill>
              </a:rPr>
              <a:t>β</a:t>
            </a:r>
            <a:r>
              <a:rPr lang="en-US" dirty="0" smtClean="0">
                <a:solidFill>
                  <a:prstClr val="black"/>
                </a:solidFill>
              </a:rPr>
              <a:t> functions but </a:t>
            </a:r>
            <a:r>
              <a:rPr lang="en-US" dirty="0">
                <a:solidFill>
                  <a:prstClr val="black"/>
                </a:solidFill>
              </a:rPr>
              <a:t>small enough </a:t>
            </a:r>
            <a:r>
              <a:rPr lang="en-US" dirty="0" smtClean="0">
                <a:solidFill>
                  <a:prstClr val="black"/>
                </a:solidFill>
              </a:rPr>
              <a:t>to</a:t>
            </a:r>
            <a:r>
              <a:rPr lang="en-US" dirty="0" smtClean="0">
                <a:solidFill>
                  <a:prstClr val="black"/>
                </a:solidFill>
              </a:rPr>
              <a:t> remain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the linear regime. With simulations we seek the best energy deviation.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73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27200" y="1257300"/>
            <a:ext cx="7405763" cy="41089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7200" y="697260"/>
            <a:ext cx="823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</a:rPr>
              <a:t>We </a:t>
            </a:r>
            <a:r>
              <a:rPr lang="en-US" dirty="0" smtClean="0">
                <a:solidFill>
                  <a:prstClr val="black"/>
                </a:solidFill>
              </a:rPr>
              <a:t>derive the chromatic functions for several energy deviations.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00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54018" b="-754"/>
          <a:stretch/>
        </p:blipFill>
        <p:spPr>
          <a:xfrm>
            <a:off x="179512" y="2210401"/>
            <a:ext cx="8681565" cy="25913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7688" y="987033"/>
            <a:ext cx="823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 smtClean="0">
                <a:solidFill>
                  <a:prstClr val="black"/>
                </a:solidFill>
              </a:rPr>
              <a:t>For each energy deviation, we extract the </a:t>
            </a:r>
            <a:r>
              <a:rPr lang="en-US" dirty="0" err="1" smtClean="0">
                <a:solidFill>
                  <a:prstClr val="black"/>
                </a:solidFill>
              </a:rPr>
              <a:t>sextupole</a:t>
            </a:r>
            <a:r>
              <a:rPr lang="en-US" dirty="0" smtClean="0">
                <a:solidFill>
                  <a:prstClr val="black"/>
                </a:solidFill>
              </a:rPr>
              <a:t> correctors values and we compare to the ones of the model.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2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Some preliminary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Road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Measurements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5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Measurements: derivative of beta functions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87624" y="1129308"/>
            <a:ext cx="6696744" cy="3582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7200" y="729620"/>
            <a:ext cx="82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take off-energy ORM at +- 100Hz (delta=0.16%).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200" y="4770706"/>
            <a:ext cx="82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agreement between measurement and AT simulation is much better in vertical than in horizontal.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42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Some preliminary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Road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Measurements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 smtClean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5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Measurements: </a:t>
            </a:r>
            <a:r>
              <a:rPr lang="en-US" dirty="0" smtClean="0"/>
              <a:t>derivative of beta functions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9512" y="1113864"/>
            <a:ext cx="8820472" cy="4191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7200" y="697260"/>
            <a:ext cx="82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take off-energy ORM for 4 currents of a single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corrector in dispersive region</a:t>
            </a:r>
            <a:r>
              <a:rPr lang="en-US" sz="1600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46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Measurements: Second </a:t>
            </a:r>
            <a:r>
              <a:rPr lang="en-US" dirty="0"/>
              <a:t>order dispersion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755576" y="769268"/>
            <a:ext cx="8136904" cy="72008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We measure the horizontal closed orbit at all BPMs for different RF frequencies from -400 Hz to 400 Hz in 10 Hz steps and we fit a third order polynomial at each BPM.</a:t>
            </a:r>
            <a:endParaRPr lang="en-US" b="0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7744" y="1746012"/>
            <a:ext cx="4258397" cy="3271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04780" y="1762570"/>
            <a:ext cx="4286599" cy="32551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2" y="1785672"/>
            <a:ext cx="1728192" cy="261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large</a:t>
            </a:r>
            <a:r>
              <a:rPr lang="en-US" sz="1100" dirty="0" smtClean="0"/>
              <a:t> </a:t>
            </a:r>
            <a:r>
              <a:rPr lang="en-US" sz="1100" dirty="0" smtClean="0"/>
              <a:t>dispersion BPM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727684" y="3505572"/>
            <a:ext cx="1512168" cy="2616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low dispersion BPM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3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Measurements: Calibration of a </a:t>
            </a:r>
            <a:r>
              <a:rPr lang="en-US" dirty="0" err="1" smtClean="0"/>
              <a:t>sextupole</a:t>
            </a:r>
            <a:r>
              <a:rPr lang="en-US" dirty="0" smtClean="0"/>
              <a:t> corrector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6588224" y="1759377"/>
            <a:ext cx="1998148" cy="954107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residuals 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b</a:t>
            </a:r>
            <a:r>
              <a:rPr lang="en-GB" sz="1400" baseline="-25000" dirty="0" err="1" smtClean="0"/>
              <a:t>x</a:t>
            </a:r>
            <a:r>
              <a:rPr lang="en-GB" sz="1400" dirty="0" smtClean="0"/>
              <a:t>/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d</a:t>
            </a:r>
            <a:r>
              <a:rPr lang="en-GB" sz="1400" dirty="0" smtClean="0"/>
              <a:t>: 0.073</a:t>
            </a:r>
          </a:p>
          <a:p>
            <a:r>
              <a:rPr lang="en-GB" sz="1400" dirty="0" smtClean="0"/>
              <a:t>residuals 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b</a:t>
            </a:r>
            <a:r>
              <a:rPr lang="en-GB" sz="1400" baseline="-25000" dirty="0" err="1" smtClean="0"/>
              <a:t>y</a:t>
            </a:r>
            <a:r>
              <a:rPr lang="en-GB" sz="1400" dirty="0" smtClean="0"/>
              <a:t>/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d</a:t>
            </a:r>
            <a:r>
              <a:rPr lang="en-GB" sz="1400" dirty="0" smtClean="0"/>
              <a:t>: 0.027</a:t>
            </a:r>
          </a:p>
          <a:p>
            <a:r>
              <a:rPr lang="en-GB" sz="1400" dirty="0" smtClean="0"/>
              <a:t>residuals 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h</a:t>
            </a:r>
            <a:r>
              <a:rPr lang="en-GB" sz="1400" baseline="-25000" dirty="0" err="1" smtClean="0"/>
              <a:t>x</a:t>
            </a:r>
            <a:r>
              <a:rPr lang="en-GB" sz="1400" dirty="0" smtClean="0"/>
              <a:t>/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d</a:t>
            </a:r>
            <a:r>
              <a:rPr lang="en-GB" sz="1400" dirty="0" smtClean="0"/>
              <a:t>: 0.024</a:t>
            </a:r>
          </a:p>
          <a:p>
            <a:r>
              <a:rPr lang="en-GB" sz="1400" dirty="0" smtClean="0"/>
              <a:t>residuals all: 0.019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670934" y="3199537"/>
            <a:ext cx="1998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calibration factor from magnetic measurements is 0.1569 m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 A</a:t>
            </a:r>
            <a:r>
              <a:rPr lang="en-US" sz="1400" baseline="30000" dirty="0" smtClean="0"/>
              <a:t>-1</a:t>
            </a:r>
            <a:endParaRPr lang="en-GB" sz="14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7544" y="830759"/>
            <a:ext cx="5616624" cy="436407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60232" y="3797052"/>
            <a:ext cx="1368152" cy="432048"/>
          </a:xfrm>
          <a:prstGeom prst="ellipse">
            <a:avLst/>
          </a:prstGeom>
          <a:noFill/>
          <a:ln w="63500">
            <a:solidFill>
              <a:schemeClr val="accent5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67744" y="2713484"/>
            <a:ext cx="1440160" cy="432048"/>
          </a:xfrm>
          <a:prstGeom prst="ellipse">
            <a:avLst/>
          </a:prstGeom>
          <a:noFill/>
          <a:ln w="63500">
            <a:solidFill>
              <a:schemeClr val="accent5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62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Measurements: Calibration of a </a:t>
            </a:r>
            <a:r>
              <a:rPr lang="en-US" dirty="0" err="1"/>
              <a:t>sextupole</a:t>
            </a:r>
            <a:r>
              <a:rPr lang="en-US" dirty="0"/>
              <a:t> corrector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6228184" y="1830804"/>
            <a:ext cx="2880320" cy="738664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residuals 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b</a:t>
            </a:r>
            <a:r>
              <a:rPr lang="en-GB" sz="1400" baseline="-25000" dirty="0" err="1" smtClean="0"/>
              <a:t>y</a:t>
            </a:r>
            <a:r>
              <a:rPr lang="en-GB" sz="1400" dirty="0" smtClean="0"/>
              <a:t>/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d</a:t>
            </a:r>
            <a:r>
              <a:rPr lang="en-GB" sz="1400" dirty="0" smtClean="0"/>
              <a:t>: 0.027</a:t>
            </a:r>
          </a:p>
          <a:p>
            <a:r>
              <a:rPr lang="en-GB" sz="1400" dirty="0" smtClean="0"/>
              <a:t>residuals 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h</a:t>
            </a:r>
            <a:r>
              <a:rPr lang="en-GB" sz="1400" baseline="-25000" dirty="0" err="1" smtClean="0"/>
              <a:t>x</a:t>
            </a:r>
            <a:r>
              <a:rPr lang="en-GB" sz="1400" dirty="0" smtClean="0"/>
              <a:t>/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d</a:t>
            </a:r>
            <a:r>
              <a:rPr lang="en-GB" sz="1400" dirty="0" smtClean="0"/>
              <a:t>: 0.024</a:t>
            </a:r>
          </a:p>
          <a:p>
            <a:r>
              <a:rPr lang="en-GB" sz="1400" dirty="0" smtClean="0"/>
              <a:t>residuals </a:t>
            </a:r>
            <a:r>
              <a:rPr lang="en-GB" sz="1400" dirty="0" err="1"/>
              <a:t>d</a:t>
            </a:r>
            <a:r>
              <a:rPr lang="en-GB" sz="1400" dirty="0" err="1">
                <a:latin typeface="Symbol" panose="05050102010706020507" pitchFamily="18" charset="2"/>
              </a:rPr>
              <a:t>b</a:t>
            </a:r>
            <a:r>
              <a:rPr lang="en-GB" sz="1400" baseline="-25000" dirty="0" err="1"/>
              <a:t>y</a:t>
            </a:r>
            <a:r>
              <a:rPr lang="en-GB" sz="1400" dirty="0"/>
              <a:t>/</a:t>
            </a:r>
            <a:r>
              <a:rPr lang="en-GB" sz="1400" dirty="0" err="1"/>
              <a:t>d</a:t>
            </a:r>
            <a:r>
              <a:rPr lang="en-GB" sz="1400" dirty="0" err="1">
                <a:latin typeface="Symbol" panose="05050102010706020507" pitchFamily="18" charset="2"/>
              </a:rPr>
              <a:t>d</a:t>
            </a:r>
            <a:r>
              <a:rPr lang="en-GB" sz="1400" dirty="0">
                <a:latin typeface="Symbol" panose="05050102010706020507" pitchFamily="18" charset="2"/>
              </a:rPr>
              <a:t> </a:t>
            </a:r>
            <a:r>
              <a:rPr lang="en-GB" sz="1400" dirty="0" smtClean="0"/>
              <a:t>and 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h</a:t>
            </a:r>
            <a:r>
              <a:rPr lang="en-GB" sz="1400" baseline="-25000" dirty="0" err="1" smtClean="0"/>
              <a:t>x</a:t>
            </a:r>
            <a:r>
              <a:rPr lang="en-GB" sz="1400" dirty="0" smtClean="0"/>
              <a:t>/</a:t>
            </a:r>
            <a:r>
              <a:rPr lang="en-GB" sz="1400" dirty="0" err="1" smtClean="0"/>
              <a:t>d</a:t>
            </a:r>
            <a:r>
              <a:rPr lang="en-GB" sz="1400" dirty="0" err="1" smtClean="0">
                <a:latin typeface="Symbol" panose="05050102010706020507" pitchFamily="18" charset="2"/>
              </a:rPr>
              <a:t>d</a:t>
            </a:r>
            <a:r>
              <a:rPr lang="en-GB" sz="1400" dirty="0" smtClean="0"/>
              <a:t>: 0.019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669270" y="3199537"/>
            <a:ext cx="1998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calibration factor from magnetic measurements is </a:t>
            </a:r>
            <a:r>
              <a:rPr lang="en-US" sz="1400" dirty="0"/>
              <a:t>0.1569 m</a:t>
            </a:r>
            <a:r>
              <a:rPr lang="en-US" sz="1400" baseline="30000" dirty="0"/>
              <a:t>-2</a:t>
            </a:r>
            <a:r>
              <a:rPr lang="en-US" sz="1400" dirty="0"/>
              <a:t> </a:t>
            </a:r>
            <a:r>
              <a:rPr lang="en-US" sz="1400" dirty="0" smtClean="0"/>
              <a:t>A</a:t>
            </a:r>
            <a:r>
              <a:rPr lang="en-US" sz="1400" baseline="30000" dirty="0" smtClean="0"/>
              <a:t>-1</a:t>
            </a:r>
            <a:endParaRPr lang="en-GB" sz="14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7544" y="841276"/>
            <a:ext cx="5641074" cy="436243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869466" y="2281436"/>
            <a:ext cx="1440160" cy="432048"/>
          </a:xfrm>
          <a:prstGeom prst="ellipse">
            <a:avLst/>
          </a:prstGeom>
          <a:noFill/>
          <a:ln w="63500">
            <a:solidFill>
              <a:schemeClr val="accent5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60232" y="3797052"/>
            <a:ext cx="1368152" cy="432048"/>
          </a:xfrm>
          <a:prstGeom prst="ellipse">
            <a:avLst/>
          </a:prstGeom>
          <a:noFill/>
          <a:ln w="63500">
            <a:solidFill>
              <a:schemeClr val="accent5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09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compaction factor from </a:t>
            </a:r>
            <a:r>
              <a:rPr lang="en-US" dirty="0" err="1" smtClean="0"/>
              <a:t>undulator</a:t>
            </a:r>
            <a:r>
              <a:rPr lang="en-US" dirty="0" smtClean="0"/>
              <a:t> radiation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0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is not an </a:t>
            </a:r>
            <a:r>
              <a:rPr lang="en-US" sz="1600" b="0" dirty="0" smtClean="0">
                <a:solidFill>
                  <a:schemeClr val="tx1"/>
                </a:solidFill>
              </a:rPr>
              <a:t>observable. It is controlled by the RF frequency via the momentum compaction factor (</a:t>
            </a:r>
            <a:r>
              <a:rPr lang="en-US" sz="1600" b="0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sz="1600" b="0" dirty="0" smtClean="0">
                <a:solidFill>
                  <a:schemeClr val="tx1"/>
                </a:solidFill>
              </a:rPr>
              <a:t>). </a:t>
            </a:r>
          </a:p>
          <a:p>
            <a:r>
              <a:rPr lang="en-US" sz="1600" b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sz="1600" b="0" dirty="0" err="1" smtClean="0">
                <a:solidFill>
                  <a:schemeClr val="tx1"/>
                </a:solidFill>
              </a:rPr>
              <a:t>f</a:t>
            </a:r>
            <a:r>
              <a:rPr lang="en-US" sz="1600" b="0" baseline="-25000" dirty="0" err="1" smtClean="0">
                <a:solidFill>
                  <a:schemeClr val="tx1"/>
                </a:solidFill>
              </a:rPr>
              <a:t>RF</a:t>
            </a:r>
            <a:r>
              <a:rPr lang="en-US" sz="1600" b="0" dirty="0" smtClean="0">
                <a:solidFill>
                  <a:schemeClr val="tx1"/>
                </a:solidFill>
              </a:rPr>
              <a:t>/f = - </a:t>
            </a:r>
            <a:r>
              <a:rPr lang="en-US" sz="1600" b="0" dirty="0" smtClean="0">
                <a:solidFill>
                  <a:schemeClr val="tx1"/>
                </a:solidFill>
                <a:latin typeface="Symbol" panose="05050102010706020507" pitchFamily="18" charset="2"/>
              </a:rPr>
              <a:t>a d</a:t>
            </a:r>
          </a:p>
          <a:p>
            <a:r>
              <a:rPr lang="en-US" sz="1600" b="0" dirty="0" smtClean="0">
                <a:solidFill>
                  <a:schemeClr val="tx1"/>
                </a:solidFill>
              </a:rPr>
              <a:t>Any deviation of </a:t>
            </a:r>
            <a:r>
              <a:rPr lang="en-US" sz="1600" b="0" dirty="0">
                <a:solidFill>
                  <a:schemeClr val="tx1"/>
                </a:solidFill>
                <a:latin typeface="Symbol" panose="05050102010706020507" pitchFamily="18" charset="2"/>
              </a:rPr>
              <a:t>a </a:t>
            </a:r>
            <a:r>
              <a:rPr lang="en-US" sz="1600" b="0" dirty="0" smtClean="0">
                <a:solidFill>
                  <a:schemeClr val="tx1"/>
                </a:solidFill>
              </a:rPr>
              <a:t>from the model is introducing a scaling to the chromatic functions and hence to the fitted </a:t>
            </a:r>
            <a:r>
              <a:rPr lang="en-US" sz="1600" b="0" dirty="0" err="1" smtClean="0">
                <a:solidFill>
                  <a:schemeClr val="tx1"/>
                </a:solidFill>
              </a:rPr>
              <a:t>sextupole</a:t>
            </a:r>
            <a:r>
              <a:rPr lang="en-US" sz="1600" b="0" dirty="0" smtClean="0">
                <a:solidFill>
                  <a:schemeClr val="tx1"/>
                </a:solidFill>
              </a:rPr>
              <a:t> strengths. So we want to measure it.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24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00274" y="2320889"/>
            <a:ext cx="3744416" cy="312889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321925"/>
              </p:ext>
            </p:extLst>
          </p:nvPr>
        </p:nvGraphicFramePr>
        <p:xfrm>
          <a:off x="5004048" y="2804602"/>
          <a:ext cx="3672408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836204"/>
              </a:tblGrid>
              <a:tr h="3600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600" dirty="0" smtClean="0"/>
                        <a:t> value (10</a:t>
                      </a:r>
                      <a:r>
                        <a:rPr lang="en-US" sz="1600" baseline="30000" dirty="0" smtClean="0"/>
                        <a:t>-4</a:t>
                      </a:r>
                      <a:r>
                        <a:rPr lang="en-US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Ideal model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1.7795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 with errors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1.8316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</a:t>
                      </a:r>
                      <a:r>
                        <a:rPr lang="en-US" sz="1600" baseline="0" dirty="0" smtClean="0"/>
                        <a:t> 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1.76</a:t>
                      </a:r>
                      <a:r>
                        <a:rPr lang="en-GB" sz="1600" baseline="0" dirty="0" smtClean="0"/>
                        <a:t> ±0.14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21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1.87</a:t>
                      </a:r>
                      <a:r>
                        <a:rPr lang="en-GB" sz="1600" baseline="0" dirty="0" smtClean="0"/>
                        <a:t> ± 0.11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42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compaction factor from hard x-rays camera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0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is not an </a:t>
            </a:r>
            <a:r>
              <a:rPr lang="en-US" sz="1600" b="0" dirty="0" smtClean="0">
                <a:solidFill>
                  <a:schemeClr val="tx1"/>
                </a:solidFill>
              </a:rPr>
              <a:t>observable. It is controlled by the RF frequency via the momentum compaction factor (</a:t>
            </a:r>
            <a:r>
              <a:rPr lang="en-US" sz="1600" b="0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sz="1600" b="0" dirty="0" smtClean="0">
                <a:solidFill>
                  <a:schemeClr val="tx1"/>
                </a:solidFill>
              </a:rPr>
              <a:t>). </a:t>
            </a:r>
          </a:p>
          <a:p>
            <a:r>
              <a:rPr lang="en-US" sz="1600" b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sz="1600" b="0" dirty="0" err="1" smtClean="0">
                <a:solidFill>
                  <a:schemeClr val="tx1"/>
                </a:solidFill>
              </a:rPr>
              <a:t>f</a:t>
            </a:r>
            <a:r>
              <a:rPr lang="en-US" sz="1600" b="0" baseline="-25000" dirty="0" err="1" smtClean="0">
                <a:solidFill>
                  <a:schemeClr val="tx1"/>
                </a:solidFill>
              </a:rPr>
              <a:t>RF</a:t>
            </a:r>
            <a:r>
              <a:rPr lang="en-US" sz="1600" b="0" dirty="0" smtClean="0">
                <a:solidFill>
                  <a:schemeClr val="tx1"/>
                </a:solidFill>
              </a:rPr>
              <a:t>/f = - </a:t>
            </a:r>
            <a:r>
              <a:rPr lang="en-US" sz="1600" b="0" dirty="0" smtClean="0">
                <a:solidFill>
                  <a:schemeClr val="tx1"/>
                </a:solidFill>
                <a:latin typeface="Symbol" panose="05050102010706020507" pitchFamily="18" charset="2"/>
              </a:rPr>
              <a:t>a d</a:t>
            </a:r>
          </a:p>
          <a:p>
            <a:r>
              <a:rPr lang="en-US" sz="1600" b="0" dirty="0" smtClean="0">
                <a:solidFill>
                  <a:schemeClr val="tx1"/>
                </a:solidFill>
              </a:rPr>
              <a:t>Any deviation of </a:t>
            </a:r>
            <a:r>
              <a:rPr lang="en-US" sz="1600" b="0" dirty="0">
                <a:solidFill>
                  <a:schemeClr val="tx1"/>
                </a:solidFill>
                <a:latin typeface="Symbol" panose="05050102010706020507" pitchFamily="18" charset="2"/>
              </a:rPr>
              <a:t>a </a:t>
            </a:r>
            <a:r>
              <a:rPr lang="en-US" sz="1600" b="0" dirty="0" smtClean="0">
                <a:solidFill>
                  <a:schemeClr val="tx1"/>
                </a:solidFill>
              </a:rPr>
              <a:t>from the model is introducing a scaling to the chromatic functions and hence to the fitted </a:t>
            </a:r>
            <a:r>
              <a:rPr lang="en-US" sz="1600" b="0" dirty="0" err="1" smtClean="0">
                <a:solidFill>
                  <a:schemeClr val="tx1"/>
                </a:solidFill>
              </a:rPr>
              <a:t>sextupole</a:t>
            </a:r>
            <a:r>
              <a:rPr lang="en-US" sz="1600" b="0" dirty="0" smtClean="0">
                <a:solidFill>
                  <a:schemeClr val="tx1"/>
                </a:solidFill>
              </a:rPr>
              <a:t> strengths. So we want to measure it.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25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6615" y="2320889"/>
            <a:ext cx="3711733" cy="312889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6943982"/>
              </p:ext>
            </p:extLst>
          </p:nvPr>
        </p:nvGraphicFramePr>
        <p:xfrm>
          <a:off x="5004048" y="2804602"/>
          <a:ext cx="3672408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836204"/>
              </a:tblGrid>
              <a:tr h="3600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600" dirty="0" smtClean="0"/>
                        <a:t> value (10</a:t>
                      </a:r>
                      <a:r>
                        <a:rPr lang="en-US" sz="1600" baseline="30000" dirty="0" smtClean="0"/>
                        <a:t>-4</a:t>
                      </a:r>
                      <a:r>
                        <a:rPr lang="en-US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Ideal model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1.7795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 with errors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1.8316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</a:t>
                      </a:r>
                      <a:r>
                        <a:rPr lang="en-US" sz="1600" baseline="0" dirty="0" smtClean="0"/>
                        <a:t> 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1.76</a:t>
                      </a:r>
                      <a:r>
                        <a:rPr lang="en-GB" sz="1600" baseline="0" dirty="0" smtClean="0"/>
                        <a:t> ±0.14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 21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1.87</a:t>
                      </a:r>
                      <a:r>
                        <a:rPr lang="en-GB" sz="1600" baseline="0" dirty="0" smtClean="0"/>
                        <a:t> ± 0.11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hard</a:t>
                      </a:r>
                      <a:r>
                        <a:rPr lang="en-GB" sz="1600" baseline="0" dirty="0" smtClean="0"/>
                        <a:t> x-ray camera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1.760 </a:t>
                      </a:r>
                      <a:r>
                        <a:rPr lang="en-GB" sz="1600" baseline="0" dirty="0" smtClean="0"/>
                        <a:t>± 0.003 (*)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669582" y="5070003"/>
            <a:ext cx="1790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(*</a:t>
            </a:r>
            <a:r>
              <a:rPr lang="en-GB" sz="1400" dirty="0" smtClean="0"/>
              <a:t>) preliminary result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97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45668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The analysis of</a:t>
            </a:r>
            <a:r>
              <a:rPr lang="en-US" b="0" dirty="0" smtClean="0">
                <a:solidFill>
                  <a:schemeClr val="tx1"/>
                </a:solidFill>
              </a:rPr>
              <a:t> off-energy Orbit Response Matrix can be used to calibrate sextupole magnets and, possibly, to infer and correct sextupole errors in the ESRF-EBS storage 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Chromatic functions are used as observable because their correction improves Touschek lifetime (according to simulations).</a:t>
            </a:r>
            <a:endParaRPr lang="en-US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As a proof of principle, the calibration of a sextupole corrector has been carried out from this analysis.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he measured second-order dispersion and        are in better agreement with the theoretical values than       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Three independent measurements of the momentum compaction have been carried out for a correct conversion </a:t>
            </a:r>
            <a:r>
              <a:rPr lang="en-US" b="0" dirty="0" err="1" smtClean="0">
                <a:solidFill>
                  <a:schemeClr val="tx1"/>
                </a:solidFill>
              </a:rPr>
              <a:t>Δf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RF</a:t>
            </a:r>
            <a:r>
              <a:rPr lang="en-US" b="0" dirty="0" err="1" smtClean="0">
                <a:solidFill>
                  <a:schemeClr val="tx1"/>
                </a:solidFill>
              </a:rPr>
              <a:t>/f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RF</a:t>
            </a:r>
            <a:r>
              <a:rPr lang="en-US" b="0" dirty="0" smtClean="0">
                <a:solidFill>
                  <a:schemeClr val="tx1"/>
                </a:solidFill>
              </a:rPr>
              <a:t> -&gt; </a:t>
            </a:r>
            <a:r>
              <a:rPr lang="en-US" b="0" dirty="0" err="1" smtClean="0">
                <a:solidFill>
                  <a:schemeClr val="tx1"/>
                </a:solidFill>
              </a:rPr>
              <a:t>δ</a:t>
            </a:r>
            <a:r>
              <a:rPr lang="en-US" b="0" smtClean="0">
                <a:solidFill>
                  <a:schemeClr val="tx1"/>
                </a:solidFill>
              </a:rPr>
              <a:t>.</a:t>
            </a:r>
            <a:endParaRPr lang="en-US" b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A </a:t>
            </a:r>
            <a:r>
              <a:rPr lang="en-US" b="0" dirty="0" smtClean="0">
                <a:solidFill>
                  <a:schemeClr val="tx1"/>
                </a:solidFill>
              </a:rPr>
              <a:t>full sextupole error model</a:t>
            </a:r>
            <a:r>
              <a:rPr lang="en-US" b="0" dirty="0" smtClean="0">
                <a:solidFill>
                  <a:schemeClr val="tx1"/>
                </a:solidFill>
              </a:rPr>
              <a:t> and its correction are the ultimate </a:t>
            </a:r>
            <a:r>
              <a:rPr lang="en-US" b="0" dirty="0" smtClean="0">
                <a:solidFill>
                  <a:schemeClr val="tx1"/>
                </a:solidFill>
              </a:rPr>
              <a:t>goal of the </a:t>
            </a:r>
            <a:r>
              <a:rPr lang="en-US" b="0" dirty="0" smtClean="0">
                <a:solidFill>
                  <a:schemeClr val="tx1"/>
                </a:solidFill>
              </a:rPr>
              <a:t>study.</a:t>
            </a:r>
            <a:endParaRPr lang="en-US" b="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26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7" name="Picture 6" descr="gif-1.latex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brightnessContrast bright="-46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84600" y="3390900"/>
            <a:ext cx="330200" cy="457200"/>
          </a:xfrm>
          <a:prstGeom prst="rect">
            <a:avLst/>
          </a:prstGeom>
        </p:spPr>
      </p:pic>
      <p:pic>
        <p:nvPicPr>
          <p:cNvPr id="9" name="Picture 8" descr="gif-2.latex.gif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brightnessContrast bright="-45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37200" y="3086100"/>
            <a:ext cx="330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06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ASD workshop l 27 January 2017 l Nicola Carmignani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73E19F09-C170-4E9C-B28C-EF50AB4E3AD3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044"/>
            <a:ext cx="9144000" cy="5985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478" y="1113118"/>
            <a:ext cx="4896426" cy="587064"/>
          </a:xfrm>
        </p:spPr>
        <p:txBody>
          <a:bodyPr/>
          <a:lstStyle/>
          <a:p>
            <a:r>
              <a:rPr lang="en-GB" sz="2500" dirty="0">
                <a:solidFill>
                  <a:srgbClr val="1B5092"/>
                </a:solidFill>
              </a:rPr>
              <a:t>Many 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0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Chromatic functions: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These functions are linear with </a:t>
            </a:r>
            <a:r>
              <a:rPr lang="en-US" dirty="0" err="1" smtClean="0">
                <a:solidFill>
                  <a:schemeClr val="tx1"/>
                </a:solidFill>
              </a:rPr>
              <a:t>sextupole</a:t>
            </a:r>
            <a:r>
              <a:rPr lang="en-US" dirty="0" smtClean="0">
                <a:solidFill>
                  <a:schemeClr val="tx1"/>
                </a:solidFill>
              </a:rPr>
              <a:t> strengths.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>
          <a:xfrm>
            <a:off x="727200" y="2280879"/>
            <a:ext cx="7893300" cy="775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>
          <a:xfrm>
            <a:off x="727200" y="1260212"/>
            <a:ext cx="7765060" cy="786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727200" y="3291025"/>
            <a:ext cx="8093272" cy="69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40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Some preliminary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Road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Measurements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03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200" y="651318"/>
            <a:ext cx="8237288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There </a:t>
            </a:r>
            <a:r>
              <a:rPr lang="en-US" sz="1600" dirty="0">
                <a:solidFill>
                  <a:prstClr val="black"/>
                </a:solidFill>
              </a:rPr>
              <a:t>are different beam-based methods to </a:t>
            </a:r>
            <a:r>
              <a:rPr lang="en-US" sz="1600" dirty="0" smtClean="0">
                <a:solidFill>
                  <a:prstClr val="black"/>
                </a:solidFill>
              </a:rPr>
              <a:t>calibrate the </a:t>
            </a:r>
            <a:r>
              <a:rPr lang="en-US" sz="1600" dirty="0" err="1" smtClean="0">
                <a:solidFill>
                  <a:prstClr val="black"/>
                </a:solidFill>
              </a:rPr>
              <a:t>sextupoles</a:t>
            </a:r>
            <a:r>
              <a:rPr lang="en-US" sz="1600" dirty="0" smtClean="0">
                <a:solidFill>
                  <a:prstClr val="black"/>
                </a:solidFill>
              </a:rPr>
              <a:t>, such as: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measurements of Resonance </a:t>
            </a:r>
            <a:r>
              <a:rPr lang="en-US" sz="1600" dirty="0">
                <a:solidFill>
                  <a:prstClr val="black"/>
                </a:solidFill>
              </a:rPr>
              <a:t>Driving </a:t>
            </a:r>
            <a:r>
              <a:rPr lang="en-US" sz="1600" dirty="0" smtClean="0">
                <a:solidFill>
                  <a:prstClr val="black"/>
                </a:solidFill>
              </a:rPr>
              <a:t>Terms via turn-by-turn BPM data (PRSTAB 17, 074001, 2014)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spcAft>
                <a:spcPts val="1000"/>
              </a:spcAft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spcAft>
                <a:spcPts val="1000"/>
              </a:spcAft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spcAft>
                <a:spcPts val="100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sextupole calibration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-30000" contrast="5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2683" y="1650881"/>
            <a:ext cx="4300517" cy="2197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217170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method requires optics with low chromaticity and detuning with amplitude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609600" y="3848100"/>
            <a:ext cx="5715000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tune response with bump on sextupoles (PRSTAB, 11, 094001, 2008)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betatron phase advance response with bump on sextupoles (IPAC 17, MOPIK124)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others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7000" y="3848100"/>
            <a:ext cx="243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2">
              <a:spcAft>
                <a:spcPts val="1700"/>
              </a:spcAft>
            </a:pPr>
            <a:r>
              <a:rPr lang="en-US" sz="1400" dirty="0" smtClean="0"/>
              <a:t>these methods may </a:t>
            </a:r>
            <a:r>
              <a:rPr lang="en-US" sz="1400" dirty="0" smtClean="0"/>
              <a:t>suffer from degeneracy issues (several sextupoles within an orbit bump).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sextupole error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805272"/>
            <a:ext cx="8784488" cy="1518828"/>
          </a:xfrm>
        </p:spPr>
        <p:txBody>
          <a:bodyPr/>
          <a:lstStyle/>
          <a:p>
            <a:pPr marL="179388" lvl="2" indent="-179388">
              <a:spcAft>
                <a:spcPts val="1700"/>
              </a:spcAft>
              <a:buFont typeface="Arial"/>
              <a:buChar char="•"/>
            </a:pPr>
            <a:r>
              <a:rPr lang="en-US" sz="1600" dirty="0" smtClean="0"/>
              <a:t>We would like to extend the weekly measurements and corrections of linear optics and coupling via orbit response matrix (ORM) to sextupole magnets and first-order nonlinear optics.</a:t>
            </a:r>
            <a:endParaRPr lang="en-US" sz="1600" dirty="0" smtClean="0"/>
          </a:p>
          <a:p>
            <a:pPr marL="179388" lvl="2" indent="-179388">
              <a:spcAft>
                <a:spcPts val="1700"/>
              </a:spcAft>
              <a:buFont typeface="Arial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idea is to measure and fit the off-energy ORM and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order dispersion to infer and correct the chromatic functions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  <p:pic>
        <p:nvPicPr>
          <p:cNvPr id="8" name="Picture 7" descr="Cella.pdf"/>
          <p:cNvPicPr>
            <a:picLocks noChangeAspect="1"/>
          </p:cNvPicPr>
          <p:nvPr/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71800" y="2095500"/>
            <a:ext cx="6332302" cy="30735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504" y="2964240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Caveat </a:t>
            </a:r>
            <a:r>
              <a:rPr lang="en-US" sz="1600" b="1" u="sng" dirty="0"/>
              <a:t>of the off-energy analysis:</a:t>
            </a:r>
            <a:r>
              <a:rPr lang="en-US" sz="1600" dirty="0"/>
              <a:t> it is effective only for chromatic </a:t>
            </a:r>
            <a:r>
              <a:rPr lang="en-US" sz="1600" dirty="0" err="1"/>
              <a:t>sextupoles</a:t>
            </a:r>
            <a:r>
              <a:rPr lang="en-US" sz="1600" dirty="0"/>
              <a:t>.</a:t>
            </a:r>
          </a:p>
          <a:p>
            <a:r>
              <a:rPr lang="en-US" sz="1600" dirty="0"/>
              <a:t>OK for ESRF upgrade like lattices, where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all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sextupoles are in the dispersion bump</a:t>
            </a:r>
            <a:r>
              <a:rPr lang="en-US" sz="1600" dirty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4419600" y="4381500"/>
            <a:ext cx="982960" cy="432048"/>
          </a:xfrm>
          <a:prstGeom prst="ellipse">
            <a:avLst/>
          </a:prstGeom>
          <a:noFill/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81800" y="4406652"/>
            <a:ext cx="982960" cy="432048"/>
          </a:xfrm>
          <a:prstGeom prst="ellipse">
            <a:avLst/>
          </a:prstGeom>
          <a:noFill/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743200" y="4381501"/>
            <a:ext cx="1524000" cy="762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564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54" y="829776"/>
            <a:ext cx="3334490" cy="4331980"/>
          </a:xfrm>
        </p:spPr>
        <p:txBody>
          <a:bodyPr/>
          <a:lstStyle/>
          <a:p>
            <a:r>
              <a:rPr lang="en-GB" sz="2000" b="0" dirty="0" smtClean="0">
                <a:solidFill>
                  <a:srgbClr val="000000"/>
                </a:solidFill>
              </a:rPr>
              <a:t>The injection cells of the ESRF upgrade produce a beating of the chromatic functions       and </a:t>
            </a:r>
          </a:p>
          <a:p>
            <a:endParaRPr lang="en-GB" sz="2000" b="0" dirty="0">
              <a:solidFill>
                <a:srgbClr val="000000"/>
              </a:solidFill>
            </a:endParaRPr>
          </a:p>
          <a:p>
            <a:r>
              <a:rPr lang="en-GB" sz="2000" b="0" dirty="0" smtClean="0">
                <a:solidFill>
                  <a:srgbClr val="000000"/>
                </a:solidFill>
              </a:rPr>
              <a:t>If we change the sextupole strengths of the injection cells to have periodic chromatic functions, we recover 10-20% of </a:t>
            </a:r>
            <a:r>
              <a:rPr lang="en-GB" sz="2000" b="0" dirty="0" err="1" smtClean="0">
                <a:solidFill>
                  <a:srgbClr val="000000"/>
                </a:solidFill>
              </a:rPr>
              <a:t>Touschek</a:t>
            </a:r>
            <a:r>
              <a:rPr lang="en-GB" sz="2000" b="0" dirty="0" smtClean="0">
                <a:solidFill>
                  <a:srgbClr val="000000"/>
                </a:solidFill>
              </a:rPr>
              <a:t> lifetime (momentum acceptance increases).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</a:t>
            </a:r>
            <a:r>
              <a:rPr lang="en-US" dirty="0" err="1" smtClean="0"/>
              <a:t>Touschek</a:t>
            </a:r>
            <a:r>
              <a:rPr lang="en-US" dirty="0" smtClean="0"/>
              <a:t> lifetime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lum bright="-30000" contrast="5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68263" y="625987"/>
            <a:ext cx="4312055" cy="2258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lum bright="-30000" contrast="50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68263" y="2908940"/>
            <a:ext cx="4312055" cy="2252816"/>
          </a:xfrm>
          <a:prstGeom prst="rect">
            <a:avLst/>
          </a:prstGeom>
        </p:spPr>
      </p:pic>
      <p:pic>
        <p:nvPicPr>
          <p:cNvPr id="9" name="Picture 8" descr="gif-1.latex.gif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brightnessContrast bright="-46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35696" y="1705372"/>
            <a:ext cx="330200" cy="457200"/>
          </a:xfrm>
          <a:prstGeom prst="rect">
            <a:avLst/>
          </a:prstGeom>
        </p:spPr>
      </p:pic>
      <p:pic>
        <p:nvPicPr>
          <p:cNvPr id="13" name="Picture 12" descr="gif-2.latex.gif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brightnessContrast bright="-45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17587" y="1705372"/>
            <a:ext cx="330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7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Some preliminary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Road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Measurements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0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7260"/>
            <a:ext cx="8784488" cy="828092"/>
          </a:xfrm>
        </p:spPr>
        <p:txBody>
          <a:bodyPr/>
          <a:lstStyle/>
          <a:p>
            <a:pPr lvl="2"/>
            <a:r>
              <a:rPr lang="en-US" sz="1800" b="0" dirty="0" smtClean="0">
                <a:solidFill>
                  <a:schemeClr val="tx1"/>
                </a:solidFill>
              </a:rPr>
              <a:t>Goal: </a:t>
            </a:r>
            <a:r>
              <a:rPr lang="en-US" sz="1800" dirty="0" smtClean="0"/>
              <a:t>we </a:t>
            </a:r>
            <a:r>
              <a:rPr lang="en-US" sz="1800" dirty="0"/>
              <a:t>would like to extend the weekly measurements and corrections of linear optics and coupling via orbit response matrix (ORM) to sextupole magnets and first-order nonlinear optics.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l Nonlinear dynamics and collective effects in particle beam physics l Arcidosso 19-22 September 2017 l Nicola Carmignani</a:t>
            </a:r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179512" y="1705372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</a:t>
            </a:r>
            <a:r>
              <a:rPr lang="en-US" dirty="0"/>
              <a:t>the chromatic functions from the </a:t>
            </a:r>
            <a:r>
              <a:rPr lang="en-US" dirty="0" smtClean="0"/>
              <a:t>fit </a:t>
            </a:r>
            <a:r>
              <a:rPr lang="en-US" dirty="0"/>
              <a:t>of the </a:t>
            </a:r>
            <a:r>
              <a:rPr lang="en-US" dirty="0" smtClean="0"/>
              <a:t>off</a:t>
            </a:r>
            <a:r>
              <a:rPr lang="en-US" dirty="0"/>
              <a:t>-energy Orbit Response Matrix (ORM). </a:t>
            </a:r>
            <a:r>
              <a:rPr lang="en-US" dirty="0" smtClean="0"/>
              <a:t>	</a:t>
            </a:r>
          </a:p>
          <a:p>
            <a:pPr marL="285750" indent="-28575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chromatic functions to calibrate a sextupole corrector.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Fit </a:t>
            </a:r>
            <a:r>
              <a:rPr lang="en-US" dirty="0"/>
              <a:t>directly the off-energy ORM with </a:t>
            </a:r>
            <a:r>
              <a:rPr lang="en-US" dirty="0" err="1"/>
              <a:t>sextupoles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</a:t>
            </a:r>
            <a:r>
              <a:rPr lang="en-US" dirty="0"/>
              <a:t>a sextupole error model.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</a:t>
            </a:r>
            <a:r>
              <a:rPr lang="en-US" dirty="0"/>
              <a:t>the best sextupole correction. 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868144" y="1705372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D781D"/>
                </a:solidFill>
                <a:sym typeface="Wingdings" panose="05000000000000000000" pitchFamily="2" charset="2"/>
              </a:rPr>
              <a:t>done</a:t>
            </a:r>
          </a:p>
          <a:p>
            <a:endParaRPr lang="en-US" dirty="0">
              <a:solidFill>
                <a:srgbClr val="3D781D"/>
              </a:solidFill>
              <a:sym typeface="Wingdings" panose="05000000000000000000" pitchFamily="2" charset="2"/>
            </a:endParaRPr>
          </a:p>
          <a:p>
            <a:endParaRPr lang="en-US" dirty="0" smtClean="0">
              <a:solidFill>
                <a:srgbClr val="3D781D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3D781D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3D781D"/>
                </a:solidFill>
                <a:sym typeface="Wingdings" panose="05000000000000000000" pitchFamily="2" charset="2"/>
              </a:rPr>
              <a:t>done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in progress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to be done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ndependent </a:t>
            </a:r>
            <a:r>
              <a:rPr lang="en-US" dirty="0" smtClean="0"/>
              <a:t>sextupole </a:t>
            </a:r>
            <a:r>
              <a:rPr lang="en-US" dirty="0" smtClean="0"/>
              <a:t>power </a:t>
            </a:r>
            <a:r>
              <a:rPr lang="en-US" dirty="0" smtClean="0"/>
              <a:t>supplies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88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11378</TotalTime>
  <Words>2135</Words>
  <Application>Microsoft Macintosh PowerPoint</Application>
  <PresentationFormat>On-screen Show (16:10)</PresentationFormat>
  <Paragraphs>272</Paragraphs>
  <Slides>27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ESRF - default</vt:lpstr>
      <vt:lpstr>Slide 1</vt:lpstr>
      <vt:lpstr>Outline</vt:lpstr>
      <vt:lpstr>Preliminary definitions</vt:lpstr>
      <vt:lpstr>Outline</vt:lpstr>
      <vt:lpstr>Motivation: sextupole calibration</vt:lpstr>
      <vt:lpstr>Motivation: sextupole error model</vt:lpstr>
      <vt:lpstr>Motivation: Touschek lifetime</vt:lpstr>
      <vt:lpstr>Outline</vt:lpstr>
      <vt:lpstr>roadmap</vt:lpstr>
      <vt:lpstr>Outline</vt:lpstr>
      <vt:lpstr>Simulations</vt:lpstr>
      <vt:lpstr>Simulations</vt:lpstr>
      <vt:lpstr>Simulations</vt:lpstr>
      <vt:lpstr>Simulations</vt:lpstr>
      <vt:lpstr>Simulations</vt:lpstr>
      <vt:lpstr>Simulations</vt:lpstr>
      <vt:lpstr>Simulations</vt:lpstr>
      <vt:lpstr>Outline</vt:lpstr>
      <vt:lpstr>Measurements: derivative of beta functions</vt:lpstr>
      <vt:lpstr>Measurements: derivative of beta functions</vt:lpstr>
      <vt:lpstr>Measurements: Second order dispersion</vt:lpstr>
      <vt:lpstr>Measurements: Calibration of a sextupole corrector</vt:lpstr>
      <vt:lpstr>Measurements: Calibration of a sextupole corrector</vt:lpstr>
      <vt:lpstr>Momentum compaction factor from undulator radiation</vt:lpstr>
      <vt:lpstr>Momentum compaction factor from hard x-rays camera</vt:lpstr>
      <vt:lpstr>conclusion</vt:lpstr>
      <vt:lpstr>Slide 27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CARMIGNANI Nicola</dc:creator>
  <cp:lastModifiedBy>Andrea Franchi</cp:lastModifiedBy>
  <cp:revision>129</cp:revision>
  <dcterms:created xsi:type="dcterms:W3CDTF">2017-09-20T15:41:11Z</dcterms:created>
  <dcterms:modified xsi:type="dcterms:W3CDTF">2017-09-20T16:33:48Z</dcterms:modified>
</cp:coreProperties>
</file>